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56" r:id="rId2"/>
    <p:sldId id="257" r:id="rId3"/>
    <p:sldId id="264" r:id="rId4"/>
    <p:sldId id="258" r:id="rId5"/>
    <p:sldId id="265" r:id="rId6"/>
    <p:sldId id="266" r:id="rId7"/>
    <p:sldId id="277" r:id="rId8"/>
    <p:sldId id="267" r:id="rId9"/>
    <p:sldId id="273" r:id="rId10"/>
    <p:sldId id="274" r:id="rId11"/>
    <p:sldId id="275" r:id="rId12"/>
    <p:sldId id="276" r:id="rId13"/>
    <p:sldId id="270" r:id="rId14"/>
    <p:sldId id="279" r:id="rId15"/>
    <p:sldId id="280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2" autoAdjust="0"/>
    <p:restoredTop sz="94676" autoAdjust="0"/>
  </p:normalViewPr>
  <p:slideViewPr>
    <p:cSldViewPr>
      <p:cViewPr>
        <p:scale>
          <a:sx n="90" d="100"/>
          <a:sy n="90" d="100"/>
        </p:scale>
        <p:origin x="-14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6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EAAFDA-146F-4FC6-A4D8-62DA4D502FE0}" type="doc">
      <dgm:prSet loTypeId="urn:microsoft.com/office/officeart/2005/8/layout/bProcess3" loCatId="process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00C31149-D6A7-4836-8830-5583F2F4CD31}">
      <dgm:prSet phldrT="[Text]"/>
      <dgm:spPr/>
      <dgm:t>
        <a:bodyPr/>
        <a:lstStyle/>
        <a:p>
          <a:r>
            <a:rPr lang="en-US" dirty="0" smtClean="0"/>
            <a:t>Large particle size formation</a:t>
          </a:r>
          <a:endParaRPr lang="en-US" dirty="0"/>
        </a:p>
      </dgm:t>
    </dgm:pt>
    <dgm:pt modelId="{466977A2-985E-45F8-A1E0-88AC9365CA67}" type="parTrans" cxnId="{F55051C9-DFE6-4AD8-9B40-2E622CC36A2D}">
      <dgm:prSet/>
      <dgm:spPr/>
      <dgm:t>
        <a:bodyPr/>
        <a:lstStyle/>
        <a:p>
          <a:endParaRPr lang="en-US"/>
        </a:p>
      </dgm:t>
    </dgm:pt>
    <dgm:pt modelId="{EF8730CB-8296-422E-8F27-E59689316ED7}" type="sibTrans" cxnId="{F55051C9-DFE6-4AD8-9B40-2E622CC36A2D}">
      <dgm:prSet/>
      <dgm:spPr/>
      <dgm:t>
        <a:bodyPr/>
        <a:lstStyle/>
        <a:p>
          <a:endParaRPr lang="en-US" dirty="0"/>
        </a:p>
      </dgm:t>
    </dgm:pt>
    <dgm:pt modelId="{8523B6AD-7728-496A-B82E-8ADCF1FDD0FA}">
      <dgm:prSet phldrT="[Text]"/>
      <dgm:spPr/>
      <dgm:t>
        <a:bodyPr/>
        <a:lstStyle/>
        <a:p>
          <a:r>
            <a:rPr lang="en-US" dirty="0" smtClean="0"/>
            <a:t>Analysis of large particle size</a:t>
          </a:r>
          <a:endParaRPr lang="en-US" dirty="0"/>
        </a:p>
      </dgm:t>
    </dgm:pt>
    <dgm:pt modelId="{A3E1FA1E-449E-416F-B42E-881811F14506}" type="parTrans" cxnId="{DAD0831E-0ED0-49FF-B3DD-A516EE7CF341}">
      <dgm:prSet/>
      <dgm:spPr/>
      <dgm:t>
        <a:bodyPr/>
        <a:lstStyle/>
        <a:p>
          <a:endParaRPr lang="en-US"/>
        </a:p>
      </dgm:t>
    </dgm:pt>
    <dgm:pt modelId="{42BB06FA-9E0E-4DC9-AF92-3988FEF05A52}" type="sibTrans" cxnId="{DAD0831E-0ED0-49FF-B3DD-A516EE7CF341}">
      <dgm:prSet/>
      <dgm:spPr/>
      <dgm:t>
        <a:bodyPr/>
        <a:lstStyle/>
        <a:p>
          <a:endParaRPr lang="en-US" dirty="0"/>
        </a:p>
      </dgm:t>
    </dgm:pt>
    <dgm:pt modelId="{0D71E7A8-966B-4DDD-9B19-333CE84F48BA}">
      <dgm:prSet phldrT="[Text]"/>
      <dgm:spPr/>
      <dgm:t>
        <a:bodyPr/>
        <a:lstStyle/>
        <a:p>
          <a:r>
            <a:rPr lang="en-US" dirty="0" smtClean="0"/>
            <a:t>Slurry formulation</a:t>
          </a:r>
          <a:endParaRPr lang="en-US" dirty="0"/>
        </a:p>
      </dgm:t>
    </dgm:pt>
    <dgm:pt modelId="{339CC128-6ABB-480A-B092-F023D7FEB5F0}" type="parTrans" cxnId="{256125F2-6562-4C4D-8276-80E379EA2A96}">
      <dgm:prSet/>
      <dgm:spPr/>
      <dgm:t>
        <a:bodyPr/>
        <a:lstStyle/>
        <a:p>
          <a:endParaRPr lang="en-US"/>
        </a:p>
      </dgm:t>
    </dgm:pt>
    <dgm:pt modelId="{DF0D0893-1033-41F6-BC95-D63BFD1EF0EE}" type="sibTrans" cxnId="{256125F2-6562-4C4D-8276-80E379EA2A96}">
      <dgm:prSet/>
      <dgm:spPr/>
      <dgm:t>
        <a:bodyPr/>
        <a:lstStyle/>
        <a:p>
          <a:endParaRPr lang="en-US" dirty="0"/>
        </a:p>
      </dgm:t>
    </dgm:pt>
    <dgm:pt modelId="{87362CD7-4A78-4C87-A21D-6DC485E921B1}">
      <dgm:prSet phldrT="[Text]"/>
      <dgm:spPr/>
      <dgm:t>
        <a:bodyPr/>
        <a:lstStyle/>
        <a:p>
          <a:r>
            <a:rPr lang="en-US" dirty="0" smtClean="0"/>
            <a:t>Transfer molding of the slurry</a:t>
          </a:r>
          <a:endParaRPr lang="en-US" dirty="0"/>
        </a:p>
      </dgm:t>
    </dgm:pt>
    <dgm:pt modelId="{99CDA8F8-4D53-4826-872B-0AC7F44D3043}" type="parTrans" cxnId="{42B6D6E6-BA1D-49C4-A72B-FFAEBA0D822E}">
      <dgm:prSet/>
      <dgm:spPr/>
      <dgm:t>
        <a:bodyPr/>
        <a:lstStyle/>
        <a:p>
          <a:endParaRPr lang="en-US"/>
        </a:p>
      </dgm:t>
    </dgm:pt>
    <dgm:pt modelId="{9262DB92-53BE-4A39-9905-21FB6341FB37}" type="sibTrans" cxnId="{42B6D6E6-BA1D-49C4-A72B-FFAEBA0D822E}">
      <dgm:prSet/>
      <dgm:spPr/>
      <dgm:t>
        <a:bodyPr/>
        <a:lstStyle/>
        <a:p>
          <a:endParaRPr lang="en-US" dirty="0"/>
        </a:p>
      </dgm:t>
    </dgm:pt>
    <dgm:pt modelId="{3C2ED941-0210-441A-B1B1-8A5D3DCB747A}">
      <dgm:prSet phldrT="[Text]"/>
      <dgm:spPr/>
      <dgm:t>
        <a:bodyPr/>
        <a:lstStyle/>
        <a:p>
          <a:r>
            <a:rPr lang="en-US" dirty="0" smtClean="0"/>
            <a:t>Qualitative comparison of results</a:t>
          </a:r>
          <a:endParaRPr lang="en-US" dirty="0"/>
        </a:p>
      </dgm:t>
    </dgm:pt>
    <dgm:pt modelId="{565B0AF4-21B7-4EE2-8DFC-FE1714F47385}" type="parTrans" cxnId="{10205D77-437D-4ECF-9D7F-88AB96768055}">
      <dgm:prSet/>
      <dgm:spPr/>
      <dgm:t>
        <a:bodyPr/>
        <a:lstStyle/>
        <a:p>
          <a:endParaRPr lang="en-US"/>
        </a:p>
      </dgm:t>
    </dgm:pt>
    <dgm:pt modelId="{2C8E884D-D54E-44B2-91D1-207B7D91FE77}" type="sibTrans" cxnId="{10205D77-437D-4ECF-9D7F-88AB96768055}">
      <dgm:prSet/>
      <dgm:spPr/>
      <dgm:t>
        <a:bodyPr/>
        <a:lstStyle/>
        <a:p>
          <a:endParaRPr lang="en-US"/>
        </a:p>
      </dgm:t>
    </dgm:pt>
    <dgm:pt modelId="{EB7D49AA-8555-429C-AAA9-C9253C2BFFB5}" type="pres">
      <dgm:prSet presAssocID="{46EAAFDA-146F-4FC6-A4D8-62DA4D502FE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0B46EB-C6C2-4253-90BC-CBAF3435EF07}" type="pres">
      <dgm:prSet presAssocID="{00C31149-D6A7-4836-8830-5583F2F4CD3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56D8-B8BB-4172-AEBE-27961FC25C4F}" type="pres">
      <dgm:prSet presAssocID="{EF8730CB-8296-422E-8F27-E59689316ED7}" presName="sibTrans" presStyleLbl="sibTrans1D1" presStyleIdx="0" presStyleCnt="4"/>
      <dgm:spPr/>
      <dgm:t>
        <a:bodyPr/>
        <a:lstStyle/>
        <a:p>
          <a:endParaRPr lang="en-US"/>
        </a:p>
      </dgm:t>
    </dgm:pt>
    <dgm:pt modelId="{6D605EBC-9C79-49B2-8F19-FA51FEC0EB9F}" type="pres">
      <dgm:prSet presAssocID="{EF8730CB-8296-422E-8F27-E59689316ED7}" presName="connectorText" presStyleLbl="sibTrans1D1" presStyleIdx="0" presStyleCnt="4"/>
      <dgm:spPr/>
      <dgm:t>
        <a:bodyPr/>
        <a:lstStyle/>
        <a:p>
          <a:endParaRPr lang="en-US"/>
        </a:p>
      </dgm:t>
    </dgm:pt>
    <dgm:pt modelId="{147C77C1-A07B-4822-ADDA-E666F8F0B646}" type="pres">
      <dgm:prSet presAssocID="{8523B6AD-7728-496A-B82E-8ADCF1FDD0F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AE3BA6-C443-4ECA-9CEC-BE6C3C021790}" type="pres">
      <dgm:prSet presAssocID="{42BB06FA-9E0E-4DC9-AF92-3988FEF05A52}" presName="sibTrans" presStyleLbl="sibTrans1D1" presStyleIdx="1" presStyleCnt="4"/>
      <dgm:spPr/>
      <dgm:t>
        <a:bodyPr/>
        <a:lstStyle/>
        <a:p>
          <a:endParaRPr lang="en-US"/>
        </a:p>
      </dgm:t>
    </dgm:pt>
    <dgm:pt modelId="{79F88B17-FAFE-4594-B99C-8F1B24867C72}" type="pres">
      <dgm:prSet presAssocID="{42BB06FA-9E0E-4DC9-AF92-3988FEF05A52}" presName="connectorText" presStyleLbl="sibTrans1D1" presStyleIdx="1" presStyleCnt="4"/>
      <dgm:spPr/>
      <dgm:t>
        <a:bodyPr/>
        <a:lstStyle/>
        <a:p>
          <a:endParaRPr lang="en-US"/>
        </a:p>
      </dgm:t>
    </dgm:pt>
    <dgm:pt modelId="{67E97A19-1F26-4301-94E1-CD941C1061F2}" type="pres">
      <dgm:prSet presAssocID="{0D71E7A8-966B-4DDD-9B19-333CE84F48B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66E7A5-F5DD-4E49-BF4A-69DEE4324F89}" type="pres">
      <dgm:prSet presAssocID="{DF0D0893-1033-41F6-BC95-D63BFD1EF0EE}" presName="sibTrans" presStyleLbl="sibTrans1D1" presStyleIdx="2" presStyleCnt="4"/>
      <dgm:spPr/>
      <dgm:t>
        <a:bodyPr/>
        <a:lstStyle/>
        <a:p>
          <a:endParaRPr lang="en-US"/>
        </a:p>
      </dgm:t>
    </dgm:pt>
    <dgm:pt modelId="{7FEE6AC9-4125-400E-84EB-BF2A50F59C28}" type="pres">
      <dgm:prSet presAssocID="{DF0D0893-1033-41F6-BC95-D63BFD1EF0EE}" presName="connectorText" presStyleLbl="sibTrans1D1" presStyleIdx="2" presStyleCnt="4"/>
      <dgm:spPr/>
      <dgm:t>
        <a:bodyPr/>
        <a:lstStyle/>
        <a:p>
          <a:endParaRPr lang="en-US"/>
        </a:p>
      </dgm:t>
    </dgm:pt>
    <dgm:pt modelId="{8FEAFF5F-B566-46FD-8F79-BC0E32EA126A}" type="pres">
      <dgm:prSet presAssocID="{87362CD7-4A78-4C87-A21D-6DC485E921B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7E5C1-0860-4A4B-BDE3-571EDD66884E}" type="pres">
      <dgm:prSet presAssocID="{9262DB92-53BE-4A39-9905-21FB6341FB37}" presName="sibTrans" presStyleLbl="sibTrans1D1" presStyleIdx="3" presStyleCnt="4"/>
      <dgm:spPr/>
      <dgm:t>
        <a:bodyPr/>
        <a:lstStyle/>
        <a:p>
          <a:endParaRPr lang="en-US"/>
        </a:p>
      </dgm:t>
    </dgm:pt>
    <dgm:pt modelId="{976AB512-2E7E-4A7C-BD8F-EABDA1F1CF0C}" type="pres">
      <dgm:prSet presAssocID="{9262DB92-53BE-4A39-9905-21FB6341FB37}" presName="connectorText" presStyleLbl="sibTrans1D1" presStyleIdx="3" presStyleCnt="4"/>
      <dgm:spPr/>
      <dgm:t>
        <a:bodyPr/>
        <a:lstStyle/>
        <a:p>
          <a:endParaRPr lang="en-US"/>
        </a:p>
      </dgm:t>
    </dgm:pt>
    <dgm:pt modelId="{BF03B31A-BB3D-4E93-A331-61F1F60E50F2}" type="pres">
      <dgm:prSet presAssocID="{3C2ED941-0210-441A-B1B1-8A5D3DCB747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6125F2-6562-4C4D-8276-80E379EA2A96}" srcId="{46EAAFDA-146F-4FC6-A4D8-62DA4D502FE0}" destId="{0D71E7A8-966B-4DDD-9B19-333CE84F48BA}" srcOrd="2" destOrd="0" parTransId="{339CC128-6ABB-480A-B092-F023D7FEB5F0}" sibTransId="{DF0D0893-1033-41F6-BC95-D63BFD1EF0EE}"/>
    <dgm:cxn modelId="{42B6D6E6-BA1D-49C4-A72B-FFAEBA0D822E}" srcId="{46EAAFDA-146F-4FC6-A4D8-62DA4D502FE0}" destId="{87362CD7-4A78-4C87-A21D-6DC485E921B1}" srcOrd="3" destOrd="0" parTransId="{99CDA8F8-4D53-4826-872B-0AC7F44D3043}" sibTransId="{9262DB92-53BE-4A39-9905-21FB6341FB37}"/>
    <dgm:cxn modelId="{D992396E-847E-4631-A162-CF70B7FCE314}" type="presOf" srcId="{87362CD7-4A78-4C87-A21D-6DC485E921B1}" destId="{8FEAFF5F-B566-46FD-8F79-BC0E32EA126A}" srcOrd="0" destOrd="0" presId="urn:microsoft.com/office/officeart/2005/8/layout/bProcess3"/>
    <dgm:cxn modelId="{1659934F-3A3D-43BF-961E-024438562DBF}" type="presOf" srcId="{9262DB92-53BE-4A39-9905-21FB6341FB37}" destId="{4267E5C1-0860-4A4B-BDE3-571EDD66884E}" srcOrd="0" destOrd="0" presId="urn:microsoft.com/office/officeart/2005/8/layout/bProcess3"/>
    <dgm:cxn modelId="{82BFDDA8-DCDB-482B-8238-C5050E56FFCC}" type="presOf" srcId="{00C31149-D6A7-4836-8830-5583F2F4CD31}" destId="{810B46EB-C6C2-4253-90BC-CBAF3435EF07}" srcOrd="0" destOrd="0" presId="urn:microsoft.com/office/officeart/2005/8/layout/bProcess3"/>
    <dgm:cxn modelId="{DAD0831E-0ED0-49FF-B3DD-A516EE7CF341}" srcId="{46EAAFDA-146F-4FC6-A4D8-62DA4D502FE0}" destId="{8523B6AD-7728-496A-B82E-8ADCF1FDD0FA}" srcOrd="1" destOrd="0" parTransId="{A3E1FA1E-449E-416F-B42E-881811F14506}" sibTransId="{42BB06FA-9E0E-4DC9-AF92-3988FEF05A52}"/>
    <dgm:cxn modelId="{10205D77-437D-4ECF-9D7F-88AB96768055}" srcId="{46EAAFDA-146F-4FC6-A4D8-62DA4D502FE0}" destId="{3C2ED941-0210-441A-B1B1-8A5D3DCB747A}" srcOrd="4" destOrd="0" parTransId="{565B0AF4-21B7-4EE2-8DFC-FE1714F47385}" sibTransId="{2C8E884D-D54E-44B2-91D1-207B7D91FE77}"/>
    <dgm:cxn modelId="{F6CE6F8A-80CE-4E4B-BD7E-340BBC2C595C}" type="presOf" srcId="{42BB06FA-9E0E-4DC9-AF92-3988FEF05A52}" destId="{47AE3BA6-C443-4ECA-9CEC-BE6C3C021790}" srcOrd="0" destOrd="0" presId="urn:microsoft.com/office/officeart/2005/8/layout/bProcess3"/>
    <dgm:cxn modelId="{FBDBF913-1E5C-41E6-913C-6BDA2BA57BA2}" type="presOf" srcId="{42BB06FA-9E0E-4DC9-AF92-3988FEF05A52}" destId="{79F88B17-FAFE-4594-B99C-8F1B24867C72}" srcOrd="1" destOrd="0" presId="urn:microsoft.com/office/officeart/2005/8/layout/bProcess3"/>
    <dgm:cxn modelId="{DAE29F6B-2396-4400-84B6-6433FECE83EA}" type="presOf" srcId="{3C2ED941-0210-441A-B1B1-8A5D3DCB747A}" destId="{BF03B31A-BB3D-4E93-A331-61F1F60E50F2}" srcOrd="0" destOrd="0" presId="urn:microsoft.com/office/officeart/2005/8/layout/bProcess3"/>
    <dgm:cxn modelId="{CE57C5AD-CD2E-4F77-8B4B-51301FDE1E99}" type="presOf" srcId="{8523B6AD-7728-496A-B82E-8ADCF1FDD0FA}" destId="{147C77C1-A07B-4822-ADDA-E666F8F0B646}" srcOrd="0" destOrd="0" presId="urn:microsoft.com/office/officeart/2005/8/layout/bProcess3"/>
    <dgm:cxn modelId="{4BB11B13-7B22-4CF2-925B-2C7758032CBD}" type="presOf" srcId="{DF0D0893-1033-41F6-BC95-D63BFD1EF0EE}" destId="{A966E7A5-F5DD-4E49-BF4A-69DEE4324F89}" srcOrd="0" destOrd="0" presId="urn:microsoft.com/office/officeart/2005/8/layout/bProcess3"/>
    <dgm:cxn modelId="{858AAD75-10DE-47EE-86DF-E9864B6AB64B}" type="presOf" srcId="{DF0D0893-1033-41F6-BC95-D63BFD1EF0EE}" destId="{7FEE6AC9-4125-400E-84EB-BF2A50F59C28}" srcOrd="1" destOrd="0" presId="urn:microsoft.com/office/officeart/2005/8/layout/bProcess3"/>
    <dgm:cxn modelId="{F55051C9-DFE6-4AD8-9B40-2E622CC36A2D}" srcId="{46EAAFDA-146F-4FC6-A4D8-62DA4D502FE0}" destId="{00C31149-D6A7-4836-8830-5583F2F4CD31}" srcOrd="0" destOrd="0" parTransId="{466977A2-985E-45F8-A1E0-88AC9365CA67}" sibTransId="{EF8730CB-8296-422E-8F27-E59689316ED7}"/>
    <dgm:cxn modelId="{E7F9C9D5-7F50-4D46-975A-3E1D257BA95B}" type="presOf" srcId="{0D71E7A8-966B-4DDD-9B19-333CE84F48BA}" destId="{67E97A19-1F26-4301-94E1-CD941C1061F2}" srcOrd="0" destOrd="0" presId="urn:microsoft.com/office/officeart/2005/8/layout/bProcess3"/>
    <dgm:cxn modelId="{B9A868EB-6D11-4192-B7CB-474CE9C80E87}" type="presOf" srcId="{EF8730CB-8296-422E-8F27-E59689316ED7}" destId="{6D605EBC-9C79-49B2-8F19-FA51FEC0EB9F}" srcOrd="1" destOrd="0" presId="urn:microsoft.com/office/officeart/2005/8/layout/bProcess3"/>
    <dgm:cxn modelId="{2B8C10F1-279C-4A29-8945-9BA1E8BF6F78}" type="presOf" srcId="{9262DB92-53BE-4A39-9905-21FB6341FB37}" destId="{976AB512-2E7E-4A7C-BD8F-EABDA1F1CF0C}" srcOrd="1" destOrd="0" presId="urn:microsoft.com/office/officeart/2005/8/layout/bProcess3"/>
    <dgm:cxn modelId="{BDADC200-88CC-45F5-B25C-34BBBB0A42ED}" type="presOf" srcId="{46EAAFDA-146F-4FC6-A4D8-62DA4D502FE0}" destId="{EB7D49AA-8555-429C-AAA9-C9253C2BFFB5}" srcOrd="0" destOrd="0" presId="urn:microsoft.com/office/officeart/2005/8/layout/bProcess3"/>
    <dgm:cxn modelId="{BCF8A2E9-2B44-4DE5-8897-A4C97BBA3D40}" type="presOf" srcId="{EF8730CB-8296-422E-8F27-E59689316ED7}" destId="{F54556D8-B8BB-4172-AEBE-27961FC25C4F}" srcOrd="0" destOrd="0" presId="urn:microsoft.com/office/officeart/2005/8/layout/bProcess3"/>
    <dgm:cxn modelId="{089452F9-772F-4045-892D-6383B14FE5EA}" type="presParOf" srcId="{EB7D49AA-8555-429C-AAA9-C9253C2BFFB5}" destId="{810B46EB-C6C2-4253-90BC-CBAF3435EF07}" srcOrd="0" destOrd="0" presId="urn:microsoft.com/office/officeart/2005/8/layout/bProcess3"/>
    <dgm:cxn modelId="{568A4F06-E620-4A3A-901A-66B5676F0B3D}" type="presParOf" srcId="{EB7D49AA-8555-429C-AAA9-C9253C2BFFB5}" destId="{F54556D8-B8BB-4172-AEBE-27961FC25C4F}" srcOrd="1" destOrd="0" presId="urn:microsoft.com/office/officeart/2005/8/layout/bProcess3"/>
    <dgm:cxn modelId="{36F72C7A-079B-469B-A52C-635EE1130B16}" type="presParOf" srcId="{F54556D8-B8BB-4172-AEBE-27961FC25C4F}" destId="{6D605EBC-9C79-49B2-8F19-FA51FEC0EB9F}" srcOrd="0" destOrd="0" presId="urn:microsoft.com/office/officeart/2005/8/layout/bProcess3"/>
    <dgm:cxn modelId="{8BEC7E5C-7900-431A-A29F-3C088D079950}" type="presParOf" srcId="{EB7D49AA-8555-429C-AAA9-C9253C2BFFB5}" destId="{147C77C1-A07B-4822-ADDA-E666F8F0B646}" srcOrd="2" destOrd="0" presId="urn:microsoft.com/office/officeart/2005/8/layout/bProcess3"/>
    <dgm:cxn modelId="{1E93023D-A45C-4FEC-85B1-87057861FE89}" type="presParOf" srcId="{EB7D49AA-8555-429C-AAA9-C9253C2BFFB5}" destId="{47AE3BA6-C443-4ECA-9CEC-BE6C3C021790}" srcOrd="3" destOrd="0" presId="urn:microsoft.com/office/officeart/2005/8/layout/bProcess3"/>
    <dgm:cxn modelId="{774E5E10-559E-4512-9C56-B5CD6187D786}" type="presParOf" srcId="{47AE3BA6-C443-4ECA-9CEC-BE6C3C021790}" destId="{79F88B17-FAFE-4594-B99C-8F1B24867C72}" srcOrd="0" destOrd="0" presId="urn:microsoft.com/office/officeart/2005/8/layout/bProcess3"/>
    <dgm:cxn modelId="{38C420DE-249F-409A-A927-8EEBB302339D}" type="presParOf" srcId="{EB7D49AA-8555-429C-AAA9-C9253C2BFFB5}" destId="{67E97A19-1F26-4301-94E1-CD941C1061F2}" srcOrd="4" destOrd="0" presId="urn:microsoft.com/office/officeart/2005/8/layout/bProcess3"/>
    <dgm:cxn modelId="{0E0AD4DF-6C07-4859-9E8E-3E19195BA66C}" type="presParOf" srcId="{EB7D49AA-8555-429C-AAA9-C9253C2BFFB5}" destId="{A966E7A5-F5DD-4E49-BF4A-69DEE4324F89}" srcOrd="5" destOrd="0" presId="urn:microsoft.com/office/officeart/2005/8/layout/bProcess3"/>
    <dgm:cxn modelId="{A6B4FF86-BF42-4102-B2DC-8D57728096FA}" type="presParOf" srcId="{A966E7A5-F5DD-4E49-BF4A-69DEE4324F89}" destId="{7FEE6AC9-4125-400E-84EB-BF2A50F59C28}" srcOrd="0" destOrd="0" presId="urn:microsoft.com/office/officeart/2005/8/layout/bProcess3"/>
    <dgm:cxn modelId="{15764AF3-4AF8-4689-BAAE-71CE91EDD5B7}" type="presParOf" srcId="{EB7D49AA-8555-429C-AAA9-C9253C2BFFB5}" destId="{8FEAFF5F-B566-46FD-8F79-BC0E32EA126A}" srcOrd="6" destOrd="0" presId="urn:microsoft.com/office/officeart/2005/8/layout/bProcess3"/>
    <dgm:cxn modelId="{640CAA1C-C907-4876-BD93-2105B3D55B42}" type="presParOf" srcId="{EB7D49AA-8555-429C-AAA9-C9253C2BFFB5}" destId="{4267E5C1-0860-4A4B-BDE3-571EDD66884E}" srcOrd="7" destOrd="0" presId="urn:microsoft.com/office/officeart/2005/8/layout/bProcess3"/>
    <dgm:cxn modelId="{580464D3-E22A-4306-9EA9-3767E99FB78F}" type="presParOf" srcId="{4267E5C1-0860-4A4B-BDE3-571EDD66884E}" destId="{976AB512-2E7E-4A7C-BD8F-EABDA1F1CF0C}" srcOrd="0" destOrd="0" presId="urn:microsoft.com/office/officeart/2005/8/layout/bProcess3"/>
    <dgm:cxn modelId="{05123040-DE01-4024-A769-F1BBC76C12D7}" type="presParOf" srcId="{EB7D49AA-8555-429C-AAA9-C9253C2BFFB5}" destId="{BF03B31A-BB3D-4E93-A331-61F1F60E50F2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556D8-B8BB-4172-AEBE-27961FC25C4F}">
      <dsp:nvSpPr>
        <dsp:cNvPr id="0" name=""/>
        <dsp:cNvSpPr/>
      </dsp:nvSpPr>
      <dsp:spPr>
        <a:xfrm>
          <a:off x="2225024" y="1089996"/>
          <a:ext cx="4802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0212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452360" y="1133162"/>
        <a:ext cx="25540" cy="5108"/>
      </dsp:txXfrm>
    </dsp:sp>
    <dsp:sp modelId="{810B46EB-C6C2-4253-90BC-CBAF3435EF07}">
      <dsp:nvSpPr>
        <dsp:cNvPr id="0" name=""/>
        <dsp:cNvSpPr/>
      </dsp:nvSpPr>
      <dsp:spPr>
        <a:xfrm>
          <a:off x="5899" y="469438"/>
          <a:ext cx="2220924" cy="1332554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Large particle size formation</a:t>
          </a:r>
          <a:endParaRPr lang="en-US" sz="2200" kern="1200" dirty="0"/>
        </a:p>
      </dsp:txBody>
      <dsp:txXfrm>
        <a:off x="5899" y="469438"/>
        <a:ext cx="2220924" cy="1332554"/>
      </dsp:txXfrm>
    </dsp:sp>
    <dsp:sp modelId="{47AE3BA6-C443-4ECA-9CEC-BE6C3C021790}">
      <dsp:nvSpPr>
        <dsp:cNvPr id="0" name=""/>
        <dsp:cNvSpPr/>
      </dsp:nvSpPr>
      <dsp:spPr>
        <a:xfrm>
          <a:off x="4956762" y="1089996"/>
          <a:ext cx="4802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0212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108758"/>
              <a:satOff val="-2756"/>
              <a:lumOff val="1527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184098" y="1133162"/>
        <a:ext cx="25540" cy="5108"/>
      </dsp:txXfrm>
    </dsp:sp>
    <dsp:sp modelId="{147C77C1-A07B-4822-ADDA-E666F8F0B646}">
      <dsp:nvSpPr>
        <dsp:cNvPr id="0" name=""/>
        <dsp:cNvSpPr/>
      </dsp:nvSpPr>
      <dsp:spPr>
        <a:xfrm>
          <a:off x="2737637" y="469438"/>
          <a:ext cx="2220924" cy="1332554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83792"/>
                <a:satOff val="-1599"/>
                <a:lumOff val="16326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83792"/>
                <a:satOff val="-1599"/>
                <a:lumOff val="16326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83792"/>
                <a:satOff val="-1599"/>
                <a:lumOff val="1632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Analysis of large particle size</a:t>
          </a:r>
          <a:endParaRPr lang="en-US" sz="2200" kern="1200" dirty="0"/>
        </a:p>
      </dsp:txBody>
      <dsp:txXfrm>
        <a:off x="2737637" y="469438"/>
        <a:ext cx="2220924" cy="1332554"/>
      </dsp:txXfrm>
    </dsp:sp>
    <dsp:sp modelId="{A966E7A5-F5DD-4E49-BF4A-69DEE4324F89}">
      <dsp:nvSpPr>
        <dsp:cNvPr id="0" name=""/>
        <dsp:cNvSpPr/>
      </dsp:nvSpPr>
      <dsp:spPr>
        <a:xfrm>
          <a:off x="1116362" y="1800193"/>
          <a:ext cx="5463475" cy="480212"/>
        </a:xfrm>
        <a:custGeom>
          <a:avLst/>
          <a:gdLst/>
          <a:ahLst/>
          <a:cxnLst/>
          <a:rect l="0" t="0" r="0" b="0"/>
          <a:pathLst>
            <a:path>
              <a:moveTo>
                <a:pt x="5463475" y="0"/>
              </a:moveTo>
              <a:lnTo>
                <a:pt x="5463475" y="257206"/>
              </a:lnTo>
              <a:lnTo>
                <a:pt x="0" y="257206"/>
              </a:lnTo>
              <a:lnTo>
                <a:pt x="0" y="480212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217516"/>
              <a:satOff val="-5512"/>
              <a:lumOff val="3054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710917" y="2037745"/>
        <a:ext cx="274365" cy="5108"/>
      </dsp:txXfrm>
    </dsp:sp>
    <dsp:sp modelId="{67E97A19-1F26-4301-94E1-CD941C1061F2}">
      <dsp:nvSpPr>
        <dsp:cNvPr id="0" name=""/>
        <dsp:cNvSpPr/>
      </dsp:nvSpPr>
      <dsp:spPr>
        <a:xfrm>
          <a:off x="5469375" y="469438"/>
          <a:ext cx="2220924" cy="1332554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67584"/>
                <a:satOff val="-3198"/>
                <a:lumOff val="32653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167584"/>
                <a:satOff val="-3198"/>
                <a:lumOff val="32653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167584"/>
                <a:satOff val="-3198"/>
                <a:lumOff val="3265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Slurry formulation</a:t>
          </a:r>
          <a:endParaRPr lang="en-US" sz="2200" kern="1200" dirty="0"/>
        </a:p>
      </dsp:txBody>
      <dsp:txXfrm>
        <a:off x="5469375" y="469438"/>
        <a:ext cx="2220924" cy="1332554"/>
      </dsp:txXfrm>
    </dsp:sp>
    <dsp:sp modelId="{4267E5C1-0860-4A4B-BDE3-571EDD66884E}">
      <dsp:nvSpPr>
        <dsp:cNvPr id="0" name=""/>
        <dsp:cNvSpPr/>
      </dsp:nvSpPr>
      <dsp:spPr>
        <a:xfrm>
          <a:off x="2225024" y="2933363"/>
          <a:ext cx="4802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0212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108758"/>
              <a:satOff val="-2756"/>
              <a:lumOff val="1527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452360" y="2976529"/>
        <a:ext cx="25540" cy="5108"/>
      </dsp:txXfrm>
    </dsp:sp>
    <dsp:sp modelId="{8FEAFF5F-B566-46FD-8F79-BC0E32EA126A}">
      <dsp:nvSpPr>
        <dsp:cNvPr id="0" name=""/>
        <dsp:cNvSpPr/>
      </dsp:nvSpPr>
      <dsp:spPr>
        <a:xfrm>
          <a:off x="5899" y="2312806"/>
          <a:ext cx="2220924" cy="1332554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67584"/>
                <a:satOff val="-3198"/>
                <a:lumOff val="32653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167584"/>
                <a:satOff val="-3198"/>
                <a:lumOff val="32653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167584"/>
                <a:satOff val="-3198"/>
                <a:lumOff val="3265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Transfer molding of the slurry</a:t>
          </a:r>
          <a:endParaRPr lang="en-US" sz="2200" kern="1200" dirty="0"/>
        </a:p>
      </dsp:txBody>
      <dsp:txXfrm>
        <a:off x="5899" y="2312806"/>
        <a:ext cx="2220924" cy="1332554"/>
      </dsp:txXfrm>
    </dsp:sp>
    <dsp:sp modelId="{BF03B31A-BB3D-4E93-A331-61F1F60E50F2}">
      <dsp:nvSpPr>
        <dsp:cNvPr id="0" name=""/>
        <dsp:cNvSpPr/>
      </dsp:nvSpPr>
      <dsp:spPr>
        <a:xfrm>
          <a:off x="2737637" y="2312806"/>
          <a:ext cx="2220924" cy="1332554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83792"/>
                <a:satOff val="-1599"/>
                <a:lumOff val="16326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83792"/>
                <a:satOff val="-1599"/>
                <a:lumOff val="16326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83792"/>
                <a:satOff val="-1599"/>
                <a:lumOff val="1632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Qualitative comparison of results</a:t>
          </a:r>
          <a:endParaRPr lang="en-US" sz="2200" kern="1200" dirty="0"/>
        </a:p>
      </dsp:txBody>
      <dsp:txXfrm>
        <a:off x="2737637" y="2312806"/>
        <a:ext cx="2220924" cy="1332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ACF74-5596-4F9B-998B-94599423422B}" type="datetimeFigureOut">
              <a:rPr lang="en-US" smtClean="0"/>
              <a:t>4/1/2014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D222D-C5E8-40BF-8848-8FBD9C68C4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853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D222D-C5E8-40BF-8848-8FBD9C68C48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87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85A3-A093-46B1-BCE5-015EB40C1B36}" type="datetimeFigureOut">
              <a:rPr lang="en-US" smtClean="0"/>
              <a:t>4/1/2014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5264EF-1C4A-4BBC-8CA2-6AE306074B7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85A3-A093-46B1-BCE5-015EB40C1B36}" type="datetimeFigureOut">
              <a:rPr lang="en-US" smtClean="0"/>
              <a:t>4/1/2014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64EF-1C4A-4BBC-8CA2-6AE306074B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85A3-A093-46B1-BCE5-015EB40C1B36}" type="datetimeFigureOut">
              <a:rPr lang="en-US" smtClean="0"/>
              <a:t>4/1/2014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64EF-1C4A-4BBC-8CA2-6AE306074B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85A3-A093-46B1-BCE5-015EB40C1B36}" type="datetimeFigureOut">
              <a:rPr lang="en-US" smtClean="0"/>
              <a:t>4/1/2014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64EF-1C4A-4BBC-8CA2-6AE306074B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85A3-A093-46B1-BCE5-015EB40C1B36}" type="datetimeFigureOut">
              <a:rPr lang="en-US" smtClean="0"/>
              <a:t>4/1/2014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64EF-1C4A-4BBC-8CA2-6AE306074B7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85A3-A093-46B1-BCE5-015EB40C1B36}" type="datetimeFigureOut">
              <a:rPr lang="en-US" smtClean="0"/>
              <a:t>4/1/2014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64EF-1C4A-4BBC-8CA2-6AE306074B7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85A3-A093-46B1-BCE5-015EB40C1B36}" type="datetimeFigureOut">
              <a:rPr lang="en-US" smtClean="0"/>
              <a:t>4/1/2014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64EF-1C4A-4BBC-8CA2-6AE306074B7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85A3-A093-46B1-BCE5-015EB40C1B36}" type="datetimeFigureOut">
              <a:rPr lang="en-US" smtClean="0"/>
              <a:t>4/1/2014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64EF-1C4A-4BBC-8CA2-6AE306074B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85A3-A093-46B1-BCE5-015EB40C1B36}" type="datetimeFigureOut">
              <a:rPr lang="en-US" smtClean="0"/>
              <a:t>4/1/2014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64EF-1C4A-4BBC-8CA2-6AE306074B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85A3-A093-46B1-BCE5-015EB40C1B36}" type="datetimeFigureOut">
              <a:rPr lang="en-US" smtClean="0"/>
              <a:t>4/1/2014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64EF-1C4A-4BBC-8CA2-6AE306074B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85A3-A093-46B1-BCE5-015EB40C1B36}" type="datetimeFigureOut">
              <a:rPr lang="en-US" smtClean="0"/>
              <a:t>4/1/2014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64EF-1C4A-4BBC-8CA2-6AE306074B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7B485A3-A093-46B1-BCE5-015EB40C1B36}" type="datetimeFigureOut">
              <a:rPr lang="en-US" smtClean="0"/>
              <a:t>4/1/2014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45264EF-1C4A-4BBC-8CA2-6AE306074B7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9450" y="2286000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dirty="0" smtClean="0"/>
              <a:t>Particle Size Distribution Optimization for Improved Fluid Flow of Thermoplastic-Silicon Nitride Slurries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Benjamin Künzler</a:t>
            </a:r>
          </a:p>
          <a:p>
            <a:r>
              <a:rPr lang="en-US" dirty="0" smtClean="0"/>
              <a:t>Mentor: Mark Hawthorne</a:t>
            </a:r>
            <a:endParaRPr lang="en-US" dirty="0"/>
          </a:p>
        </p:txBody>
      </p:sp>
      <p:pic>
        <p:nvPicPr>
          <p:cNvPr id="1026" name="Picture 2" descr="C:\Users\Ben\Downloads\Nasa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9326"/>
            <a:ext cx="21209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en\Downloads\AZSGC_Color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501" y="159326"/>
            <a:ext cx="1283699" cy="171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en\Downloads\nau-1899-gree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159325"/>
            <a:ext cx="994733" cy="171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https://mail.google.com/mail/u/0/?ui=2&amp;ik=0509ce2786&amp;view=att&amp;th=1450607bec3ee3e2&amp;attid=0.1&amp;disp=emb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76800"/>
            <a:ext cx="2114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Particle Size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70314" y="5274702"/>
            <a:ext cx="5233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Slurry Sample 3: 70 minutes on the ball mill</a:t>
            </a:r>
            <a:endParaRPr lang="en-US" dirty="0"/>
          </a:p>
        </p:txBody>
      </p:sp>
      <p:pic>
        <p:nvPicPr>
          <p:cNvPr id="5122" name="Picture 2" descr="C:\Users\Ben\Desktop\ATC Materials\01-16-14\01-16-14\Slurry Sample 3 500x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236" y="1739566"/>
            <a:ext cx="4713514" cy="353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61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Particle Size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70314" y="5274702"/>
            <a:ext cx="5233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Slurry Sample 4: 150 minutes on the ball mill</a:t>
            </a:r>
            <a:endParaRPr lang="en-US" dirty="0"/>
          </a:p>
        </p:txBody>
      </p:sp>
      <p:pic>
        <p:nvPicPr>
          <p:cNvPr id="6146" name="Picture 2" descr="C:\Users\Ben\Desktop\ATC Materials\01-16-14\01-16-14\Slurry Sample 4 500x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236" y="1739566"/>
            <a:ext cx="4713514" cy="353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11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Particle Size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70314" y="5274702"/>
            <a:ext cx="5233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Slurry Sample 5: 300+ minutes on the ball mill</a:t>
            </a:r>
            <a:endParaRPr lang="en-US" dirty="0"/>
          </a:p>
        </p:txBody>
      </p:sp>
      <p:pic>
        <p:nvPicPr>
          <p:cNvPr id="7170" name="Picture 2" descr="C:\Users\Ben\Desktop\ATC Materials\01-16-14\01-16-14\Slurry Sample 5 500x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39566"/>
            <a:ext cx="4713515" cy="353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96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400" dirty="0"/>
              <a:t>Transfer </a:t>
            </a:r>
            <a:r>
              <a:rPr lang="en-US" sz="4400" dirty="0" smtClean="0"/>
              <a:t>Molding </a:t>
            </a:r>
            <a:r>
              <a:rPr lang="en-US" sz="4400" dirty="0"/>
              <a:t>of the S</a:t>
            </a:r>
            <a:r>
              <a:rPr lang="en-US" sz="4400" dirty="0" smtClean="0"/>
              <a:t>lurry</a:t>
            </a:r>
            <a:endParaRPr lang="en-US" sz="4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3886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4" descr="Displaying IMG_20140327_115836_4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79723"/>
            <a:ext cx="3303052" cy="24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3789"/>
            <a:ext cx="3303051" cy="247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82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Qualitative Comparison of the Results</a:t>
            </a:r>
            <a:endParaRPr lang="en-US" sz="3600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2" t="19528" r="9080" b="23702"/>
          <a:stretch/>
        </p:blipFill>
        <p:spPr bwMode="auto">
          <a:xfrm>
            <a:off x="0" y="1600200"/>
            <a:ext cx="4487762" cy="250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" t="17972" r="10341" b="34104"/>
          <a:stretch/>
        </p:blipFill>
        <p:spPr bwMode="auto">
          <a:xfrm>
            <a:off x="1860178" y="4343400"/>
            <a:ext cx="5423645" cy="228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2" t="11628" r="9637" b="27291"/>
          <a:stretch/>
        </p:blipFill>
        <p:spPr bwMode="auto">
          <a:xfrm>
            <a:off x="4700476" y="1600200"/>
            <a:ext cx="4443523" cy="250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433750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Good </a:t>
            </a:r>
            <a:r>
              <a:rPr lang="en-US" dirty="0" err="1" smtClean="0"/>
              <a:t>moldability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433750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Bad </a:t>
            </a:r>
            <a:r>
              <a:rPr lang="en-US" dirty="0" err="1" smtClean="0"/>
              <a:t>moldability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8" name="Straight Arrow Connector 7"/>
          <p:cNvCxnSpPr>
            <a:stCxn id="3" idx="0"/>
          </p:cNvCxnSpPr>
          <p:nvPr/>
        </p:nvCxnSpPr>
        <p:spPr>
          <a:xfrm flipV="1">
            <a:off x="1066800" y="3200401"/>
            <a:ext cx="152400" cy="11371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" idx="0"/>
          </p:cNvCxnSpPr>
          <p:nvPr/>
        </p:nvCxnSpPr>
        <p:spPr>
          <a:xfrm flipV="1">
            <a:off x="1066800" y="3200401"/>
            <a:ext cx="1981200" cy="11371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" idx="2"/>
          </p:cNvCxnSpPr>
          <p:nvPr/>
        </p:nvCxnSpPr>
        <p:spPr>
          <a:xfrm>
            <a:off x="1066800" y="4983840"/>
            <a:ext cx="1447800" cy="1977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0"/>
          </p:cNvCxnSpPr>
          <p:nvPr/>
        </p:nvCxnSpPr>
        <p:spPr>
          <a:xfrm flipV="1">
            <a:off x="8153400" y="3200401"/>
            <a:ext cx="0" cy="11371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0"/>
          </p:cNvCxnSpPr>
          <p:nvPr/>
        </p:nvCxnSpPr>
        <p:spPr>
          <a:xfrm flipH="1" flipV="1">
            <a:off x="6172200" y="3352801"/>
            <a:ext cx="1981200" cy="9847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2"/>
          </p:cNvCxnSpPr>
          <p:nvPr/>
        </p:nvCxnSpPr>
        <p:spPr>
          <a:xfrm flipH="1">
            <a:off x="6324600" y="4983840"/>
            <a:ext cx="1828800" cy="4263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8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+mn-lt"/>
              </a:rPr>
              <a:t>Determined the </a:t>
            </a:r>
            <a:r>
              <a:rPr lang="en-US" sz="2000" dirty="0" smtClean="0">
                <a:latin typeface="+mn-lt"/>
              </a:rPr>
              <a:t>theoretical optimum </a:t>
            </a:r>
            <a:r>
              <a:rPr lang="en-US" sz="2000" dirty="0" smtClean="0">
                <a:latin typeface="+mn-lt"/>
              </a:rPr>
              <a:t>particle size distribution.</a:t>
            </a:r>
          </a:p>
          <a:p>
            <a:r>
              <a:rPr lang="en-US" sz="2000" dirty="0" smtClean="0">
                <a:latin typeface="+mn-lt"/>
              </a:rPr>
              <a:t>Two slurries were formed to try to mimic the optimal particle size distribution.</a:t>
            </a:r>
          </a:p>
          <a:p>
            <a:r>
              <a:rPr lang="en-US" sz="2000" dirty="0" smtClean="0">
                <a:latin typeface="+mn-lt"/>
              </a:rPr>
              <a:t>Two attempts were made to mold </a:t>
            </a:r>
            <a:r>
              <a:rPr lang="en-US" sz="2000" dirty="0" err="1" smtClean="0">
                <a:latin typeface="+mn-lt"/>
              </a:rPr>
              <a:t>radomes</a:t>
            </a:r>
            <a:r>
              <a:rPr lang="en-US" sz="2000" dirty="0" smtClean="0">
                <a:latin typeface="+mn-lt"/>
              </a:rPr>
              <a:t> from the slurries under constant conditions. Mold cavity did not fill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By hot plate analysis, trial 1 had similar properties to the moldable material</a:t>
            </a:r>
            <a:r>
              <a:rPr lang="en-US" sz="2000" dirty="0" smtClean="0">
                <a:latin typeface="+mn-lt"/>
              </a:rPr>
              <a:t>.</a:t>
            </a:r>
          </a:p>
          <a:p>
            <a:pPr marL="0" indent="0">
              <a:buNone/>
            </a:pPr>
            <a:r>
              <a:rPr lang="en-US" sz="2000" b="1" dirty="0" smtClean="0">
                <a:latin typeface="+mn-lt"/>
              </a:rPr>
              <a:t>Improvements:</a:t>
            </a:r>
            <a:endParaRPr lang="en-US" sz="2000" b="1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Direct </a:t>
            </a:r>
            <a:r>
              <a:rPr lang="en-US" sz="2000" dirty="0" smtClean="0">
                <a:latin typeface="+mn-lt"/>
              </a:rPr>
              <a:t>testing of </a:t>
            </a:r>
            <a:r>
              <a:rPr lang="en-US" sz="2000" dirty="0" smtClean="0">
                <a:latin typeface="+mn-lt"/>
              </a:rPr>
              <a:t>rheological properties.</a:t>
            </a:r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L</a:t>
            </a:r>
            <a:r>
              <a:rPr lang="en-US" sz="2000" dirty="0" smtClean="0">
                <a:latin typeface="+mn-lt"/>
              </a:rPr>
              <a:t>aser </a:t>
            </a:r>
            <a:r>
              <a:rPr lang="en-US" sz="2000" dirty="0" smtClean="0">
                <a:latin typeface="+mn-lt"/>
              </a:rPr>
              <a:t>diffraction particle size </a:t>
            </a:r>
            <a:r>
              <a:rPr lang="en-US" sz="2000" dirty="0" smtClean="0">
                <a:latin typeface="+mn-lt"/>
              </a:rPr>
              <a:t>analysis.</a:t>
            </a:r>
          </a:p>
          <a:p>
            <a:endParaRPr lang="en-US" sz="2000" dirty="0" smtClean="0">
              <a:latin typeface="+mn-lt"/>
            </a:endParaRPr>
          </a:p>
          <a:p>
            <a:pPr marL="0" indent="0">
              <a:buNone/>
            </a:pPr>
            <a:r>
              <a:rPr lang="en-US" sz="2000" b="1" dirty="0" smtClean="0">
                <a:latin typeface="+mn-lt"/>
              </a:rPr>
              <a:t>Further work is needed to fully optimize particle size distribution.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055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Arizona Space Grant Consortium</a:t>
            </a:r>
          </a:p>
          <a:p>
            <a:r>
              <a:rPr lang="en-US" dirty="0" smtClean="0"/>
              <a:t>NAU Space Grant Program</a:t>
            </a:r>
          </a:p>
          <a:p>
            <a:r>
              <a:rPr lang="en-US" dirty="0" smtClean="0"/>
              <a:t>Nadine Barlow and Kathleen </a:t>
            </a:r>
            <a:r>
              <a:rPr lang="en-US" dirty="0" err="1" smtClean="0"/>
              <a:t>Stigmon</a:t>
            </a:r>
            <a:endParaRPr lang="en-US" dirty="0" smtClean="0"/>
          </a:p>
          <a:p>
            <a:r>
              <a:rPr lang="en-US" dirty="0" smtClean="0"/>
              <a:t>ATC Materials</a:t>
            </a:r>
          </a:p>
          <a:p>
            <a:r>
              <a:rPr lang="en-US" dirty="0" smtClean="0"/>
              <a:t>Mark Hawthorne and Sam </a:t>
            </a:r>
            <a:r>
              <a:rPr lang="en-US" dirty="0" err="1" smtClean="0"/>
              <a:t>Dauderman</a:t>
            </a:r>
            <a:endParaRPr lang="en-US" dirty="0" smtClean="0"/>
          </a:p>
          <a:p>
            <a:r>
              <a:rPr lang="en-US" dirty="0" smtClean="0"/>
              <a:t>NASA</a:t>
            </a:r>
            <a:endParaRPr lang="en-US" dirty="0"/>
          </a:p>
        </p:txBody>
      </p:sp>
      <p:pic>
        <p:nvPicPr>
          <p:cNvPr id="4" name="Picture 2" descr="C:\Users\Ben\Downloads\Nasa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50" y="5143500"/>
            <a:ext cx="21209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Ben\Downloads\AZSGC_Color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851" y="5143498"/>
            <a:ext cx="1283699" cy="171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Ben\Downloads\nau-1899-gree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50" y="5143501"/>
            <a:ext cx="994733" cy="171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https://mail.google.com/mail/u/0/?ui=2&amp;ik=0509ce2786&amp;view=att&amp;th=1450607bec3ee3e2&amp;attid=0.1&amp;disp=emb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450771"/>
            <a:ext cx="2114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75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47800"/>
          </a:xfrm>
        </p:spPr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+mn-lt"/>
              </a:rPr>
              <a:t>To determine the optimal particle size of silicon nitride for improved fluid flow so that it can be molded into radomes. </a:t>
            </a:r>
            <a:endParaRPr lang="en-US" dirty="0">
              <a:latin typeface="+mn-lt"/>
            </a:endParaRPr>
          </a:p>
          <a:p>
            <a:pPr marL="0" indent="0">
              <a:buNone/>
            </a:pPr>
            <a:endParaRPr lang="en-US" sz="2000" dirty="0">
              <a:latin typeface="+mn-lt"/>
            </a:endParaRPr>
          </a:p>
        </p:txBody>
      </p:sp>
      <p:pic>
        <p:nvPicPr>
          <p:cNvPr id="5" name="Picture 2" descr="http://d3seu6qyu1a8jw.cloudfront.net/sites/default/files/images/web-man-with-radom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05" y="3352801"/>
            <a:ext cx="4412526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dn.breitbart.com/mediaserver/Breitbart/Big-Peace/2012/Russia/missile-defen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117" y="3352801"/>
            <a:ext cx="4676881" cy="350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96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+mn-lt"/>
              </a:rPr>
              <a:t>The current method of forming </a:t>
            </a:r>
            <a:r>
              <a:rPr lang="en-US" sz="2000" dirty="0" smtClean="0">
                <a:latin typeface="+mn-lt"/>
              </a:rPr>
              <a:t>the </a:t>
            </a:r>
            <a:r>
              <a:rPr lang="en-US" sz="2000" dirty="0" err="1" smtClean="0">
                <a:latin typeface="+mn-lt"/>
              </a:rPr>
              <a:t>radomes</a:t>
            </a:r>
            <a:r>
              <a:rPr lang="en-US" sz="2000" dirty="0" smtClean="0">
                <a:latin typeface="+mn-lt"/>
              </a:rPr>
              <a:t> involves costly </a:t>
            </a:r>
            <a:r>
              <a:rPr lang="en-US" sz="2000" dirty="0" smtClean="0">
                <a:latin typeface="+mn-lt"/>
              </a:rPr>
              <a:t>machining.</a:t>
            </a:r>
          </a:p>
          <a:p>
            <a:r>
              <a:rPr lang="en-US" sz="2000" dirty="0" smtClean="0">
                <a:latin typeface="+mn-lt"/>
              </a:rPr>
              <a:t>While near net shape </a:t>
            </a:r>
            <a:r>
              <a:rPr lang="en-US" sz="2000" dirty="0" err="1" smtClean="0">
                <a:latin typeface="+mn-lt"/>
              </a:rPr>
              <a:t>radomes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can be formed, the amount of binder </a:t>
            </a:r>
            <a:r>
              <a:rPr lang="en-US" sz="2000" dirty="0" smtClean="0">
                <a:latin typeface="+mn-lt"/>
              </a:rPr>
              <a:t>used causes defects in the final product.</a:t>
            </a:r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The viscosity of a slurry with the ideal amount of binder is too high for the molding process.</a:t>
            </a:r>
          </a:p>
          <a:p>
            <a:r>
              <a:rPr lang="en-US" sz="2000" dirty="0" smtClean="0">
                <a:latin typeface="+mn-lt"/>
              </a:rPr>
              <a:t>By d</a:t>
            </a:r>
            <a:r>
              <a:rPr lang="en-US" sz="2000" dirty="0" smtClean="0">
                <a:latin typeface="+mn-lt"/>
              </a:rPr>
              <a:t>etermining </a:t>
            </a:r>
            <a:r>
              <a:rPr lang="en-US" sz="2000" dirty="0" smtClean="0">
                <a:latin typeface="+mn-lt"/>
              </a:rPr>
              <a:t>an optimal particle size distribution of silicon nitride, the </a:t>
            </a:r>
            <a:r>
              <a:rPr lang="en-US" sz="2000" dirty="0" smtClean="0">
                <a:latin typeface="+mn-lt"/>
              </a:rPr>
              <a:t>amount of binder </a:t>
            </a:r>
            <a:r>
              <a:rPr lang="en-US" sz="2000" dirty="0" smtClean="0">
                <a:latin typeface="+mn-lt"/>
              </a:rPr>
              <a:t>will be reduced and </a:t>
            </a:r>
            <a:r>
              <a:rPr lang="en-US" sz="2000" dirty="0" smtClean="0">
                <a:latin typeface="+mn-lt"/>
              </a:rPr>
              <a:t>fluid </a:t>
            </a:r>
            <a:r>
              <a:rPr lang="en-US" sz="2000" dirty="0" smtClean="0">
                <a:latin typeface="+mn-lt"/>
              </a:rPr>
              <a:t>flow should be improved.</a:t>
            </a:r>
          </a:p>
          <a:p>
            <a:endParaRPr lang="en-US" sz="2000" dirty="0">
              <a:latin typeface="+mn-lt"/>
            </a:endParaRPr>
          </a:p>
        </p:txBody>
      </p:sp>
      <p:pic>
        <p:nvPicPr>
          <p:cNvPr id="4" name="Picture 2" descr="C:\Users\Ben\Downloads\IMG_20140306_153532_0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4245" r="20689" b="28233"/>
          <a:stretch/>
        </p:blipFill>
        <p:spPr bwMode="auto">
          <a:xfrm>
            <a:off x="5304030" y="1566921"/>
            <a:ext cx="3839969" cy="422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59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Investigation of Particle Size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+mn-lt"/>
              </a:rPr>
              <a:t>Reduce the amount of binding agent used.</a:t>
            </a:r>
          </a:p>
          <a:p>
            <a:r>
              <a:rPr lang="en-US" sz="2000" dirty="0" smtClean="0">
                <a:latin typeface="+mn-lt"/>
              </a:rPr>
              <a:t>Upper limit of dense packing of spheres is ~64%.</a:t>
            </a:r>
          </a:p>
          <a:p>
            <a:r>
              <a:rPr lang="en-US" sz="2000" dirty="0" smtClean="0">
                <a:latin typeface="+mn-lt"/>
              </a:rPr>
              <a:t>So, volume of the interstitial space between the spheres is ~36%.</a:t>
            </a:r>
          </a:p>
          <a:p>
            <a:r>
              <a:rPr lang="en-US" sz="2000" dirty="0" smtClean="0">
                <a:latin typeface="+mn-lt"/>
              </a:rPr>
              <a:t>Filling that interstitial space with densely packed fine particles gives a percent volume of ~86%.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5036366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C:\Users\Ben\Desktop\Cap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115" y="4297017"/>
            <a:ext cx="4419600" cy="192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50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of the Experiment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81599123"/>
              </p:ext>
            </p:extLst>
          </p:nvPr>
        </p:nvGraphicFramePr>
        <p:xfrm>
          <a:off x="762000" y="1828800"/>
          <a:ext cx="7696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04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Large Particle Size Formation</a:t>
            </a:r>
            <a:endParaRPr lang="en-US" sz="4800" dirty="0"/>
          </a:p>
        </p:txBody>
      </p:sp>
      <p:sp>
        <p:nvSpPr>
          <p:cNvPr id="7" name="AutoShape 2" descr="Displaying IMG_20140327_122901_93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3427633"/>
            <a:ext cx="4572001" cy="343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3427633"/>
            <a:ext cx="4572002" cy="343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Sintered silicon nitride parts were fractured.</a:t>
            </a:r>
          </a:p>
          <a:p>
            <a:r>
              <a:rPr lang="en-US" dirty="0" smtClean="0">
                <a:latin typeface="+mn-lt"/>
              </a:rPr>
              <a:t>Fractured parts were ground.</a:t>
            </a:r>
          </a:p>
          <a:p>
            <a:r>
              <a:rPr lang="en-US" dirty="0" smtClean="0">
                <a:latin typeface="+mn-lt"/>
              </a:rPr>
              <a:t>Powder was ball milled.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998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Particle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+mn-lt"/>
              </a:rPr>
              <a:t>Ideal ratio between large particles and small particles is 10:1.</a:t>
            </a:r>
          </a:p>
          <a:p>
            <a:r>
              <a:rPr lang="en-US" sz="2000" dirty="0" smtClean="0">
                <a:latin typeface="+mn-lt"/>
              </a:rPr>
              <a:t>Silicon </a:t>
            </a:r>
            <a:r>
              <a:rPr lang="en-US" sz="2000" dirty="0" smtClean="0">
                <a:latin typeface="+mn-lt"/>
              </a:rPr>
              <a:t>Nitride from the manufacturer has a particle size of 2 micron.</a:t>
            </a:r>
          </a:p>
          <a:p>
            <a:r>
              <a:rPr lang="en-US" sz="2000" dirty="0" smtClean="0">
                <a:latin typeface="+mn-lt"/>
              </a:rPr>
              <a:t>Therefore, the ideal size of large particles is about 20 micron.</a:t>
            </a:r>
          </a:p>
          <a:p>
            <a:r>
              <a:rPr lang="en-US" sz="2000" dirty="0" smtClean="0">
                <a:latin typeface="+mn-lt"/>
              </a:rPr>
              <a:t>A scanning electron microscope was used to characterize the particle sizes. 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 descr="C:\Users\Ben\Downloads\IMG_20131210_091701_2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33800"/>
            <a:ext cx="4165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776" y="3409950"/>
            <a:ext cx="2586038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5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Particle Size</a:t>
            </a:r>
            <a:endParaRPr lang="en-US" dirty="0"/>
          </a:p>
        </p:txBody>
      </p:sp>
      <p:pic>
        <p:nvPicPr>
          <p:cNvPr id="3074" name="Picture 2" descr="C:\Users\Ben\Desktop\ATC Materials\01-16-14\01-16-14\Slurry Sample 1 100x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793" y="1764059"/>
            <a:ext cx="47244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0314" y="5274702"/>
            <a:ext cx="5233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Slurry Sample 1: 10 minutes on the ball mill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45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Particle Size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70314" y="5274702"/>
            <a:ext cx="5233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Slurry Sample 2: </a:t>
            </a:r>
            <a:r>
              <a:rPr lang="en-US" dirty="0"/>
              <a:t>3</a:t>
            </a:r>
            <a:r>
              <a:rPr lang="en-US" dirty="0" smtClean="0"/>
              <a:t>0 minutes on the ball mill</a:t>
            </a:r>
            <a:endParaRPr lang="en-US" dirty="0"/>
          </a:p>
        </p:txBody>
      </p:sp>
      <p:pic>
        <p:nvPicPr>
          <p:cNvPr id="4098" name="Picture 2" descr="C:\Users\Ben\Desktop\ATC Materials\01-16-14\01-16-14\Slurry Sample 2 100x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793" y="1752600"/>
            <a:ext cx="47244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58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2113</TotalTime>
  <Words>463</Words>
  <Application>Microsoft Office PowerPoint</Application>
  <PresentationFormat>On-screen Show (4:3)</PresentationFormat>
  <Paragraphs>62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Executive</vt:lpstr>
      <vt:lpstr>Particle Size Distribution Optimization for Improved Fluid Flow of Thermoplastic-Silicon Nitride Slurries</vt:lpstr>
      <vt:lpstr>Purpose</vt:lpstr>
      <vt:lpstr>Problem</vt:lpstr>
      <vt:lpstr>Investigation of Particle Size</vt:lpstr>
      <vt:lpstr>Design of the Experiment</vt:lpstr>
      <vt:lpstr>Large Particle Size Formation</vt:lpstr>
      <vt:lpstr>Analysis of Particle Size</vt:lpstr>
      <vt:lpstr>Analysis of Particle Size</vt:lpstr>
      <vt:lpstr>Analysis of Particle Size</vt:lpstr>
      <vt:lpstr>Analysis of Particle Size</vt:lpstr>
      <vt:lpstr>Analysis of Particle Size</vt:lpstr>
      <vt:lpstr>Analysis of Particle Size</vt:lpstr>
      <vt:lpstr>Transfer Molding of the Slurry</vt:lpstr>
      <vt:lpstr>Qualitative Comparison of the Results</vt:lpstr>
      <vt:lpstr>Conclusions</vt:lpstr>
      <vt:lpstr>Acknowledgements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</dc:creator>
  <cp:lastModifiedBy>Ben</cp:lastModifiedBy>
  <cp:revision>61</cp:revision>
  <dcterms:created xsi:type="dcterms:W3CDTF">2014-03-05T23:02:41Z</dcterms:created>
  <dcterms:modified xsi:type="dcterms:W3CDTF">2014-04-01T19:09:38Z</dcterms:modified>
</cp:coreProperties>
</file>